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65" r:id="rId2"/>
  </p:sldMasterIdLst>
  <p:notesMasterIdLst>
    <p:notesMasterId r:id="rId26"/>
  </p:notesMasterIdLst>
  <p:handoutMasterIdLst>
    <p:handoutMasterId r:id="rId27"/>
  </p:handoutMasterIdLst>
  <p:sldIdLst>
    <p:sldId id="517" r:id="rId3"/>
    <p:sldId id="518" r:id="rId4"/>
    <p:sldId id="534" r:id="rId5"/>
    <p:sldId id="535" r:id="rId6"/>
    <p:sldId id="540" r:id="rId7"/>
    <p:sldId id="549" r:id="rId8"/>
    <p:sldId id="548" r:id="rId9"/>
    <p:sldId id="537" r:id="rId10"/>
    <p:sldId id="536" r:id="rId11"/>
    <p:sldId id="538" r:id="rId12"/>
    <p:sldId id="550" r:id="rId13"/>
    <p:sldId id="520" r:id="rId14"/>
    <p:sldId id="522" r:id="rId15"/>
    <p:sldId id="450" r:id="rId16"/>
    <p:sldId id="539" r:id="rId17"/>
    <p:sldId id="542" r:id="rId18"/>
    <p:sldId id="546" r:id="rId19"/>
    <p:sldId id="501" r:id="rId20"/>
    <p:sldId id="511" r:id="rId21"/>
    <p:sldId id="541" r:id="rId22"/>
    <p:sldId id="552" r:id="rId23"/>
    <p:sldId id="527" r:id="rId24"/>
    <p:sldId id="543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t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0004"/>
    <a:srgbClr val="5E0009"/>
    <a:srgbClr val="507525"/>
    <a:srgbClr val="8CC63F"/>
    <a:srgbClr val="ECECEE"/>
    <a:srgbClr val="F1F1F1"/>
    <a:srgbClr val="152F50"/>
    <a:srgbClr val="F38700"/>
    <a:srgbClr val="004071"/>
    <a:srgbClr val="164B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8" autoAdjust="0"/>
    <p:restoredTop sz="87619" autoAdjust="0"/>
  </p:normalViewPr>
  <p:slideViewPr>
    <p:cSldViewPr>
      <p:cViewPr varScale="1">
        <p:scale>
          <a:sx n="97" d="100"/>
          <a:sy n="97" d="100"/>
        </p:scale>
        <p:origin x="162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E5795CF4-FB8A-4609-9B9A-E31BD848081B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AD0DBB48-8510-456D-8891-F20EA843F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397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B9F67EC4-85FC-4DAB-B67B-56CA5F275215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5" tIns="46587" rIns="93175" bIns="4658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F9A68B4A-38B9-4BE0-8A6B-524FF8E1FB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14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C634-AB7C-E047-B961-FC16FF4C0ED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104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613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EEC48-AED5-7BDD-D80C-A39C593E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044191-CDE0-AB56-7B90-D387B5FC8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E32276-5FF0-BB49-AC6C-F3CD040C8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2E982-1A8E-E166-43E2-962E3FD920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65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382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621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76" indent="-171176">
              <a:buFontTx/>
              <a:buChar char="-"/>
            </a:pPr>
            <a:r>
              <a:rPr lang="en-US" dirty="0"/>
              <a:t>Make academic year drop down</a:t>
            </a:r>
          </a:p>
          <a:p>
            <a:pPr marL="171176" indent="-171176">
              <a:buFontTx/>
              <a:buChar char="-"/>
            </a:pPr>
            <a:r>
              <a:rPr lang="en-US" dirty="0"/>
              <a:t>Change GPA to text input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402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76" indent="-171176">
              <a:buFontTx/>
              <a:buChar char="-"/>
            </a:pPr>
            <a:r>
              <a:rPr lang="en-US" dirty="0"/>
              <a:t>Make academic year drop down</a:t>
            </a:r>
          </a:p>
          <a:p>
            <a:pPr marL="171176" indent="-171176">
              <a:buFontTx/>
              <a:buChar char="-"/>
            </a:pPr>
            <a:r>
              <a:rPr lang="en-US" dirty="0"/>
              <a:t>Change GPA to text input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86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76" indent="-171176">
              <a:buFontTx/>
              <a:buChar char="-"/>
            </a:pPr>
            <a:r>
              <a:rPr lang="en-US" dirty="0"/>
              <a:t>Make academic year drop down</a:t>
            </a:r>
          </a:p>
          <a:p>
            <a:pPr marL="171176" indent="-171176">
              <a:buFontTx/>
              <a:buChar char="-"/>
            </a:pPr>
            <a:r>
              <a:rPr lang="en-US" dirty="0"/>
              <a:t>Change GPA to text input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03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29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48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8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kern="1200" dirty="0">
              <a:solidFill>
                <a:srgbClr val="50752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C634-AB7C-E047-B961-FC16FF4C0ED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2297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“my parent works at MSU or is a dual credit instructor” question  up front to bypass payment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82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306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C634-AB7C-E047-B961-FC16FF4C0ED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32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88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4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5C634-AB7C-E047-B961-FC16FF4C0ED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19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536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661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734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68B4A-38B9-4BE0-8A6B-524FF8E1FB6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36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807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7008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</a:t>
            </a: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1759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41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592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61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/>
            </a:lvl1pPr>
          </a:lstStyle>
          <a:p>
            <a:fld id="{DCFE8AC6-424E-904F-AE4A-648F5E9D72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750"/>
            </a:lvl1pPr>
          </a:lstStyle>
          <a:p>
            <a:endParaRPr lang="en-US" dirty="0"/>
          </a:p>
        </p:txBody>
      </p:sp>
      <p:sp>
        <p:nvSpPr>
          <p:cNvPr id="3" name="Content"/>
          <p:cNvSpPr>
            <a:spLocks noGrp="1"/>
          </p:cNvSpPr>
          <p:nvPr>
            <p:ph idx="1" hasCustomPrompt="1"/>
          </p:nvPr>
        </p:nvSpPr>
        <p:spPr>
          <a:xfrm>
            <a:off x="542925" y="2057401"/>
            <a:ext cx="8058150" cy="365760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542925" y="1485903"/>
            <a:ext cx="8058150" cy="34289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500" b="1" cap="all">
                <a:solidFill>
                  <a:schemeClr val="accent2"/>
                </a:solidFill>
                <a:latin typeface="+mn-lt"/>
                <a:ea typeface="Impact" charset="0"/>
                <a:cs typeface="Impact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31238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4F5F26A-C7DF-6C41-85A0-104D3F538FDF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82829AD-8AEB-C74A-BDD7-2A203BB90D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1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4F5F26A-C7DF-6C41-85A0-104D3F538FDF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82829AD-8AEB-C74A-BDD7-2A203BB90D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8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rot="5400000">
            <a:off x="-811371" y="1006217"/>
            <a:ext cx="1893787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Futura Book"/>
                <a:cs typeface="Mangal" pitchFamily="18" charset="0"/>
              </a:rPr>
              <a:t>jvanpelt@dualenroll.com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742948" y="742950"/>
            <a:ext cx="1714500" cy="22860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 rot="5400000">
            <a:off x="-742950" y="2457450"/>
            <a:ext cx="1714500" cy="2286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-742950" y="4171950"/>
            <a:ext cx="17145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 rot="5400000">
            <a:off x="-742950" y="5886450"/>
            <a:ext cx="1714500" cy="228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1371600" y="274638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6595646"/>
            <a:ext cx="2525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Futura Book"/>
                <a:cs typeface="Mangal" pitchFamily="18" charset="0"/>
              </a:rPr>
              <a:t>jvanpelt@dualenroll.com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60178"/>
            <a:ext cx="2286000" cy="228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286000" y="6660178"/>
            <a:ext cx="2286000" cy="2286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660178"/>
            <a:ext cx="2286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858000" y="6660178"/>
            <a:ext cx="2286000" cy="228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272481"/>
            <a:ext cx="1743456" cy="34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12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62" r:id="rId3"/>
    <p:sldLayoutId id="2147483663" r:id="rId4"/>
    <p:sldLayoutId id="2147483664" r:id="rId5"/>
    <p:sldLayoutId id="2147483678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Mangal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1752600" y="2423160"/>
            <a:ext cx="7391400" cy="15240"/>
          </a:xfrm>
          <a:prstGeom prst="line">
            <a:avLst/>
          </a:prstGeom>
          <a:ln w="47625">
            <a:solidFill>
              <a:srgbClr val="50752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1752600" y="2453640"/>
            <a:ext cx="7391400" cy="2042160"/>
          </a:xfrm>
          <a:prstGeom prst="rect">
            <a:avLst/>
          </a:prstGeom>
          <a:solidFill>
            <a:srgbClr val="152F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Title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90678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562600"/>
            <a:ext cx="4486656" cy="8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6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ualcredit.missouristate.edu/" TargetMode="External"/><Relationship Id="rId4" Type="http://schemas.openxmlformats.org/officeDocument/2006/relationships/hyperlink" Target="mailto:JaimeRoss@MissouriState.edu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journeytocollege.mo.gov/earn-college-credit-for-free-while-in-high-school/" TargetMode="External"/><Relationship Id="rId7" Type="http://schemas.openxmlformats.org/officeDocument/2006/relationships/hyperlink" Target="mailto:dcde@dhewd.mo.gov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hewd.mo.gov/media/pdf/dcde-fact-sheet" TargetMode="External"/><Relationship Id="rId5" Type="http://schemas.openxmlformats.org/officeDocument/2006/relationships/hyperlink" Target="https://dhewd.mo.gov/ppc/grants-scholarships/dcde/students" TargetMode="External"/><Relationship Id="rId4" Type="http://schemas.openxmlformats.org/officeDocument/2006/relationships/hyperlink" Target="https://web.dhewd.mo.gov/studentportal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DualCredit@MissouriState.edu" TargetMode="External"/><Relationship Id="rId2" Type="http://schemas.openxmlformats.org/officeDocument/2006/relationships/hyperlink" Target="mailto:SVanRhein@MissouriState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ualcredit.missouristate.edu/current-partner-schools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ualcredit.missouristate.edu/applytodualcreditcourses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hewd.mo.gov/ppc/grants-scholarships/dcde/student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3C25C-1B3C-4902-8BCD-48B190FA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8AC6-424E-904F-AE4A-648F5E9D72F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097565-D54D-4D9A-8313-5E192FD5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74087"/>
            <a:ext cx="7965186" cy="11430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5E0004"/>
                </a:solidFill>
                <a:latin typeface="Georgia" panose="02040502050405020303" pitchFamily="18" charset="0"/>
              </a:rPr>
              <a:t>MSU Dual Credit Mission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242" y="1524000"/>
            <a:ext cx="75625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latin typeface="Georgia" panose="02040502050405020303" pitchFamily="18" charset="0"/>
              </a:rPr>
              <a:t>Connecting high school students to higher education in earning college credit with access and affordability.</a:t>
            </a:r>
            <a:endParaRPr lang="en-US" sz="4000" dirty="0">
              <a:latin typeface="Georgia" panose="0204050205040502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882" y="4731231"/>
            <a:ext cx="4838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5E0009"/>
                </a:solidFill>
                <a:latin typeface="Georgia" panose="02040502050405020303" pitchFamily="18" charset="0"/>
              </a:rPr>
              <a:t>Helping Students Gain </a:t>
            </a:r>
          </a:p>
          <a:p>
            <a:r>
              <a:rPr lang="en-US" sz="2400" b="1" i="1" dirty="0">
                <a:solidFill>
                  <a:srgbClr val="5E0009"/>
                </a:solidFill>
                <a:latin typeface="Georgia" panose="02040502050405020303" pitchFamily="18" charset="0"/>
              </a:rPr>
              <a:t>a Head Start on their Future.</a:t>
            </a:r>
            <a:endParaRPr lang="en-US" sz="2400" b="1" dirty="0">
              <a:solidFill>
                <a:srgbClr val="5E0009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59" y="5495979"/>
            <a:ext cx="2783586" cy="866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2313" y="621491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Fall 2026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083" y="3352800"/>
            <a:ext cx="3241662" cy="216110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591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791200"/>
            <a:ext cx="2783586" cy="866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57A592-7E36-B62C-E054-0A669FD28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18816"/>
            <a:ext cx="4829723" cy="65105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F6D82-9042-CB1B-CE8F-5924A011C814}"/>
              </a:ext>
            </a:extLst>
          </p:cNvPr>
          <p:cNvSpPr txBox="1"/>
          <p:nvPr/>
        </p:nvSpPr>
        <p:spPr>
          <a:xfrm>
            <a:off x="5943600" y="447556"/>
            <a:ext cx="3012186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registration process is a multi-step workload: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Student completes the application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is pass-backed with an M#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HS approves student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Registration file is generated and approved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Parent Provides Consent *****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Student is registered into the course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These steps will appear on your dashboard, and you can view the history of each step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You can “Abandon” a student registration if the student should not be in the dual credit course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Communications are sent to both the student and parent/guardian for each step.</a:t>
            </a:r>
          </a:p>
        </p:txBody>
      </p:sp>
    </p:spTree>
    <p:extLst>
      <p:ext uri="{BB962C8B-B14F-4D97-AF65-F5344CB8AC3E}">
        <p14:creationId xmlns:p14="http://schemas.microsoft.com/office/powerpoint/2010/main" val="4293752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3F100-3D44-3AC2-13B2-88F7F5D8B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B38B73-4356-AD86-8E4B-1A6B1842D844}"/>
              </a:ext>
            </a:extLst>
          </p:cNvPr>
          <p:cNvSpPr txBox="1"/>
          <p:nvPr/>
        </p:nvSpPr>
        <p:spPr>
          <a:xfrm>
            <a:off x="334925" y="1582341"/>
            <a:ext cx="241004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srgbClr val="5E00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to go for: </a:t>
            </a:r>
          </a:p>
          <a:p>
            <a:pPr marL="342900" indent="-342900"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Student Registration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Access to DualEnroll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Your school dashboard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Parent/School support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School Course listings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Important Dates/Forms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General information</a:t>
            </a:r>
          </a:p>
          <a:p>
            <a:pPr marL="342900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F95E318-CF46-2273-2CE4-2A1D7F81A7D1}"/>
              </a:ext>
            </a:extLst>
          </p:cNvPr>
          <p:cNvSpPr/>
          <p:nvPr/>
        </p:nvSpPr>
        <p:spPr>
          <a:xfrm>
            <a:off x="7162800" y="6143625"/>
            <a:ext cx="1828800" cy="4857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471B5A-E79F-0DAC-6BD9-5D68A073EA34}"/>
              </a:ext>
            </a:extLst>
          </p:cNvPr>
          <p:cNvSpPr txBox="1"/>
          <p:nvPr/>
        </p:nvSpPr>
        <p:spPr>
          <a:xfrm>
            <a:off x="1066800" y="191386"/>
            <a:ext cx="7543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5E0009"/>
                </a:solidFill>
                <a:effectLst/>
                <a:latin typeface="freight-text-pro"/>
              </a:rPr>
              <a:t>Missouri</a:t>
            </a:r>
            <a:r>
              <a:rPr lang="en-US" sz="3600" b="0" i="0" dirty="0">
                <a:solidFill>
                  <a:srgbClr val="5E0009"/>
                </a:solidFill>
                <a:effectLst/>
                <a:latin typeface="freight-text-pro"/>
              </a:rPr>
              <a:t> State University Dual Credit</a:t>
            </a:r>
          </a:p>
          <a:p>
            <a:pPr algn="ctr"/>
            <a:r>
              <a:rPr lang="en-US" sz="2400" b="0" i="0" dirty="0">
                <a:effectLst/>
                <a:latin typeface="freight-text-pro"/>
              </a:rPr>
              <a:t>https://dualcredit.missouristate.edu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1A9A7B-F7B2-F287-DDCD-E120EFF23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876910"/>
            <a:ext cx="1524258" cy="15096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3AE056-A1AF-EA3A-6026-A9A50B8F8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631090"/>
            <a:ext cx="1512455" cy="982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1581B4-1BC0-E4D7-F2B6-C94E0B7A7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1307344"/>
            <a:ext cx="4302683" cy="22991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C39568-D591-8EA5-D40F-18D90302B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399" y="3631090"/>
            <a:ext cx="4302683" cy="28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55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Counselor Notification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41"/>
          <a:stretch/>
        </p:blipFill>
        <p:spPr>
          <a:xfrm>
            <a:off x="1371600" y="1143000"/>
            <a:ext cx="6967538" cy="50387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657600" y="2819400"/>
            <a:ext cx="914400" cy="1825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114800" y="3810000"/>
            <a:ext cx="990600" cy="1365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40CB018-CB50-50BE-3EDA-8E3E1AB7F1D3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91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1524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Counselor Dashboard</a:t>
            </a:r>
            <a:br>
              <a:rPr lang="en-US" dirty="0"/>
            </a:br>
            <a:r>
              <a:rPr lang="en-US" sz="3100" dirty="0"/>
              <a:t>https://missouristate.dualenroll.com/login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381" y="1295400"/>
            <a:ext cx="7005637" cy="4338592"/>
          </a:xfrm>
          <a:prstGeom prst="rect">
            <a:avLst/>
          </a:prstGeom>
        </p:spPr>
      </p:pic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1F5651BC-ED28-14AC-CB04-631884DB3C46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908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1409" y="76200"/>
            <a:ext cx="8640191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 School: Approve Student Participation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A3F0B508-C9E2-8B08-26AB-0ED9F650A9FC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19CA4-10B1-A16E-500C-32FD0CA83B98}"/>
              </a:ext>
            </a:extLst>
          </p:cNvPr>
          <p:cNvSpPr txBox="1"/>
          <p:nvPr/>
        </p:nvSpPr>
        <p:spPr>
          <a:xfrm>
            <a:off x="2590799" y="4875074"/>
            <a:ext cx="5976757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*This is completed one time for each student</a:t>
            </a:r>
          </a:p>
          <a:p>
            <a:r>
              <a:rPr lang="en-US" dirty="0"/>
              <a:t>     *</a:t>
            </a:r>
            <a:r>
              <a:rPr lang="en-US" sz="1400" i="1" dirty="0">
                <a:solidFill>
                  <a:srgbClr val="FF0000"/>
                </a:solidFill>
              </a:rPr>
              <a:t>not for each specific course they are wanting</a:t>
            </a:r>
          </a:p>
          <a:p>
            <a:r>
              <a:rPr lang="en-US" dirty="0"/>
              <a:t>*There is a second tier of approval for students selecting Math and English courses, or if the student is a freshman or sophomore requesting dual credit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88CB6A-D73D-4CDB-4005-EBC70B7F3EAE}"/>
              </a:ext>
            </a:extLst>
          </p:cNvPr>
          <p:cNvSpPr txBox="1"/>
          <p:nvPr/>
        </p:nvSpPr>
        <p:spPr>
          <a:xfrm>
            <a:off x="3657600" y="3504337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First, MI, Last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8340777-6A9B-8F45-F58F-461FA80E03B6}"/>
              </a:ext>
            </a:extLst>
          </p:cNvPr>
          <p:cNvGrpSpPr/>
          <p:nvPr/>
        </p:nvGrpSpPr>
        <p:grpSpPr>
          <a:xfrm>
            <a:off x="383990" y="836474"/>
            <a:ext cx="8376020" cy="4038600"/>
            <a:chOff x="990600" y="3555093"/>
            <a:chExt cx="8376020" cy="4038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D7D116-95E2-8933-C263-57A9137B5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600" y="3555093"/>
              <a:ext cx="8376020" cy="40386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1D6FA05-2D2E-2A73-CD3D-3C7EE9E84220}"/>
                </a:ext>
              </a:extLst>
            </p:cNvPr>
            <p:cNvSpPr/>
            <p:nvPr/>
          </p:nvSpPr>
          <p:spPr>
            <a:xfrm>
              <a:off x="1263128" y="3974065"/>
              <a:ext cx="7920201" cy="1947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7A2F989-3882-3413-5AB6-82C3198BDF66}"/>
              </a:ext>
            </a:extLst>
          </p:cNvPr>
          <p:cNvSpPr txBox="1"/>
          <p:nvPr/>
        </p:nvSpPr>
        <p:spPr>
          <a:xfrm>
            <a:off x="616326" y="1222841"/>
            <a:ext cx="81103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To be eligible, you must meet the following requirements: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Juniors and seniors: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3.0 GPA or higher. Or, 2.5-2.99 GPA, with a recommendation from your teacher or guidance counselor.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The following may be eligible upon special consideration and college review: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Sophomores: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Cumulative GPA of 3.0 or higher and a recommendation from your guidance counselor.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Freshmen: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A recorded qualifying ACT/SAT score or a cumulative GPA of 3.0 or higher, and a recommendation from your guidance counselor.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Note: All GPA’s mentioned above are on a 4.0 scale.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54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1409" y="76200"/>
            <a:ext cx="8640191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 School: Approve Student Participation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A3F0B508-C9E2-8B08-26AB-0ED9F650A9FC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EA503-89FD-180A-A6BD-54C7F5B6A7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167" t="15266" r="16134" b="11481"/>
          <a:stretch/>
        </p:blipFill>
        <p:spPr>
          <a:xfrm>
            <a:off x="609600" y="1188717"/>
            <a:ext cx="6248400" cy="52120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CCD92C-CE70-8A9E-A395-FE6BCAA83644}"/>
              </a:ext>
            </a:extLst>
          </p:cNvPr>
          <p:cNvSpPr txBox="1"/>
          <p:nvPr/>
        </p:nvSpPr>
        <p:spPr>
          <a:xfrm>
            <a:off x="723900" y="781285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Batch Mode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8E4A5-81BD-9B94-168E-4DB6F5FA8A03}"/>
              </a:ext>
            </a:extLst>
          </p:cNvPr>
          <p:cNvSpPr/>
          <p:nvPr/>
        </p:nvSpPr>
        <p:spPr>
          <a:xfrm>
            <a:off x="1066800" y="3657600"/>
            <a:ext cx="990600" cy="259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C4956B-2066-579B-53D4-2AECF2563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2845878"/>
            <a:ext cx="1588016" cy="1259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42913A-99BA-88B1-F75F-DD110AC6D3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6328"/>
          <a:stretch/>
        </p:blipFill>
        <p:spPr>
          <a:xfrm>
            <a:off x="4411799" y="3962400"/>
            <a:ext cx="174067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0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1409" y="76200"/>
            <a:ext cx="8640191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 School: Approve Student Participation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A3F0B508-C9E2-8B08-26AB-0ED9F650A9FC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CD92C-CE70-8A9E-A395-FE6BCAA83644}"/>
              </a:ext>
            </a:extLst>
          </p:cNvPr>
          <p:cNvSpPr txBox="1"/>
          <p:nvPr/>
        </p:nvSpPr>
        <p:spPr>
          <a:xfrm>
            <a:off x="723900" y="781285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Batch Mode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5A556-51BE-536C-07EB-2A516EF8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95" y="1150617"/>
            <a:ext cx="6362700" cy="53036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5501EE-D393-8C67-9B2F-C4C4F790A766}"/>
              </a:ext>
            </a:extLst>
          </p:cNvPr>
          <p:cNvSpPr txBox="1"/>
          <p:nvPr/>
        </p:nvSpPr>
        <p:spPr>
          <a:xfrm>
            <a:off x="3200400" y="3200400"/>
            <a:ext cx="9906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Student Name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4422EF-EECF-4524-4BE4-73CFFAD2AE8C}"/>
              </a:ext>
            </a:extLst>
          </p:cNvPr>
          <p:cNvSpPr txBox="1"/>
          <p:nvPr/>
        </p:nvSpPr>
        <p:spPr>
          <a:xfrm>
            <a:off x="3200400" y="3802465"/>
            <a:ext cx="9906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Student Name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E658AA-DF77-4F2D-BF63-24F31BE3082A}"/>
              </a:ext>
            </a:extLst>
          </p:cNvPr>
          <p:cNvSpPr txBox="1"/>
          <p:nvPr/>
        </p:nvSpPr>
        <p:spPr>
          <a:xfrm>
            <a:off x="3200400" y="4301123"/>
            <a:ext cx="9906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Student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296DD4-3D96-3318-CFEA-711D3BF8B70E}"/>
              </a:ext>
            </a:extLst>
          </p:cNvPr>
          <p:cNvSpPr txBox="1"/>
          <p:nvPr/>
        </p:nvSpPr>
        <p:spPr>
          <a:xfrm>
            <a:off x="3200400" y="4941288"/>
            <a:ext cx="9906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Student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F55AAF-DEF6-2876-F832-9BC15B96F875}"/>
              </a:ext>
            </a:extLst>
          </p:cNvPr>
          <p:cNvSpPr txBox="1"/>
          <p:nvPr/>
        </p:nvSpPr>
        <p:spPr>
          <a:xfrm>
            <a:off x="3200400" y="5503362"/>
            <a:ext cx="9906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Student Name</a:t>
            </a:r>
          </a:p>
        </p:txBody>
      </p:sp>
    </p:spTree>
    <p:extLst>
      <p:ext uri="{BB962C8B-B14F-4D97-AF65-F5344CB8AC3E}">
        <p14:creationId xmlns:p14="http://schemas.microsoft.com/office/powerpoint/2010/main" val="142175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 School: Choose Test Scores</a:t>
            </a:r>
            <a:br>
              <a:rPr lang="en-US" dirty="0"/>
            </a:br>
            <a:r>
              <a:rPr lang="en-US" sz="2200" dirty="0">
                <a:solidFill>
                  <a:schemeClr val="accent5">
                    <a:lumMod val="75000"/>
                  </a:schemeClr>
                </a:solidFill>
              </a:rPr>
              <a:t>Only if ENG 110/210, MTH, or Physics courses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81036E1-6DD0-7DB5-48D9-04EEC0BE1B21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4D0DCA-6939-D8FF-A621-4690E0EB2D27}"/>
              </a:ext>
            </a:extLst>
          </p:cNvPr>
          <p:cNvGrpSpPr/>
          <p:nvPr/>
        </p:nvGrpSpPr>
        <p:grpSpPr>
          <a:xfrm>
            <a:off x="1168983" y="1000213"/>
            <a:ext cx="6549255" cy="5606150"/>
            <a:chOff x="1005206" y="914400"/>
            <a:chExt cx="6549255" cy="56061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9631BAB-82C4-CCF7-751A-803FA70B6D7F}"/>
                </a:ext>
              </a:extLst>
            </p:cNvPr>
            <p:cNvPicPr/>
            <p:nvPr/>
          </p:nvPicPr>
          <p:blipFill rotWithShape="1">
            <a:blip r:embed="rId3"/>
            <a:srcRect t="72917"/>
            <a:stretch/>
          </p:blipFill>
          <p:spPr>
            <a:xfrm>
              <a:off x="1005206" y="4885380"/>
              <a:ext cx="6549255" cy="163517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D1054A2-FEC6-2E6B-E461-A3EC0AD73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693" b="13901"/>
            <a:stretch/>
          </p:blipFill>
          <p:spPr>
            <a:xfrm>
              <a:off x="1066800" y="914400"/>
              <a:ext cx="6487661" cy="3657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4EACE8-DCD9-12BC-3A7A-32AEC2697C1E}"/>
                </a:ext>
              </a:extLst>
            </p:cNvPr>
            <p:cNvPicPr/>
            <p:nvPr/>
          </p:nvPicPr>
          <p:blipFill rotWithShape="1">
            <a:blip r:embed="rId3"/>
            <a:srcRect t="60978" b="33394"/>
            <a:stretch/>
          </p:blipFill>
          <p:spPr>
            <a:xfrm>
              <a:off x="1005206" y="4575130"/>
              <a:ext cx="6549255" cy="339770"/>
            </a:xfrm>
            <a:prstGeom prst="rect">
              <a:avLst/>
            </a:prstGeom>
          </p:spPr>
        </p:pic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935F01AE-AFCB-0132-AB40-E84B53759F65}"/>
              </a:ext>
            </a:extLst>
          </p:cNvPr>
          <p:cNvSpPr/>
          <p:nvPr/>
        </p:nvSpPr>
        <p:spPr>
          <a:xfrm>
            <a:off x="1371600" y="2438400"/>
            <a:ext cx="1828800" cy="2286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B02AD3EB-F490-E0C9-0783-BDDB1CDF39F7}"/>
              </a:ext>
            </a:extLst>
          </p:cNvPr>
          <p:cNvCxnSpPr/>
          <p:nvPr/>
        </p:nvCxnSpPr>
        <p:spPr>
          <a:xfrm rot="10800000">
            <a:off x="3276600" y="2514600"/>
            <a:ext cx="1828800" cy="914400"/>
          </a:xfrm>
          <a:prstGeom prst="curvedConnector3">
            <a:avLst>
              <a:gd name="adj1" fmla="val -5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49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 School: Provide ACT Scores</a:t>
            </a:r>
            <a:br>
              <a:rPr lang="en-US" dirty="0"/>
            </a:br>
            <a:r>
              <a:rPr lang="en-US" sz="2200" dirty="0">
                <a:solidFill>
                  <a:schemeClr val="accent5">
                    <a:lumMod val="75000"/>
                  </a:schemeClr>
                </a:solidFill>
              </a:rPr>
              <a:t>Only if ENG 110/210, MTH or Physics courses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5021E3-6D09-4060-9DE4-DAB2230A68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268"/>
          <a:stretch/>
        </p:blipFill>
        <p:spPr>
          <a:xfrm>
            <a:off x="685800" y="1143000"/>
            <a:ext cx="7908822" cy="3429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6"/>
          <p:cNvSpPr txBox="1">
            <a:spLocks/>
          </p:cNvSpPr>
          <p:nvPr/>
        </p:nvSpPr>
        <p:spPr>
          <a:xfrm>
            <a:off x="685800" y="4876800"/>
            <a:ext cx="7315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Mangal" pitchFamily="18" charset="0"/>
              </a:defRPr>
            </a:lvl1pPr>
          </a:lstStyle>
          <a:p>
            <a:pPr algn="l"/>
            <a:r>
              <a:rPr lang="en-US" sz="1400" b="1" dirty="0">
                <a:solidFill>
                  <a:schemeClr val="tx1"/>
                </a:solidFill>
                <a:latin typeface="+mn-lt"/>
              </a:rPr>
              <a:t>**A date administered must be included to complete this step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latin typeface="+mn-lt"/>
              </a:rPr>
              <a:t>**Only the ACT subscore for the course (MTH, ENG) needs to be recorded</a:t>
            </a:r>
          </a:p>
          <a:p>
            <a:endParaRPr lang="en-US" sz="1200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B9461D8-F641-CC84-662F-871927E99138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606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College: Review Student/Course</a:t>
            </a:r>
            <a:br>
              <a:rPr lang="en-US" dirty="0"/>
            </a:br>
            <a:r>
              <a:rPr lang="en-US" sz="2200" dirty="0">
                <a:solidFill>
                  <a:schemeClr val="accent5">
                    <a:lumMod val="75000"/>
                  </a:schemeClr>
                </a:solidFill>
              </a:rPr>
              <a:t>Only if ENG 110/210, MTH or Physics courses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550F5E-CA03-4F5F-BD82-0C42514D2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66800"/>
            <a:ext cx="8259418" cy="50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C5A84432-EFD2-57AC-C29E-0F9FDA3E1E6D}"/>
              </a:ext>
            </a:extLst>
          </p:cNvPr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72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3C25C-1B3C-4902-8BCD-48B190FA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8AC6-424E-904F-AE4A-648F5E9D72F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097565-D54D-4D9A-8313-5E192FD5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758" y="495300"/>
            <a:ext cx="7315200" cy="11430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5E0004"/>
                </a:solidFill>
                <a:latin typeface="Georgia" panose="02040502050405020303" pitchFamily="18" charset="0"/>
              </a:rPr>
              <a:t>Dual Credit Staff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07" y="5791200"/>
            <a:ext cx="2783586" cy="866669"/>
          </a:xfrm>
          <a:prstGeom prst="rect">
            <a:avLst/>
          </a:prstGeom>
        </p:spPr>
      </p:pic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188214" y="1722943"/>
            <a:ext cx="8408289" cy="4068257"/>
          </a:xfrm>
        </p:spPr>
        <p:txBody>
          <a:bodyPr numCol="2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Whitney Hoodenpyle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Assistant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Support, student accounts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time (M-F, 8am-12)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Melissa Tolleson</a:t>
            </a:r>
            <a:r>
              <a:rPr lang="en-US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Specialist III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Billing, Instructor builds, Parent/ Student Support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MTolleson@MissouriState.edu</a:t>
            </a:r>
            <a:endParaRPr lang="en-US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Stephanie Van Rhein</a:t>
            </a:r>
          </a:p>
          <a:p>
            <a:pPr marL="457200" lvl="1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Director</a:t>
            </a:r>
          </a:p>
          <a:p>
            <a:pPr marL="457200" lvl="1" indent="0" algn="ctr">
              <a:spcBef>
                <a:spcPts val="0"/>
              </a:spcBef>
              <a:buNone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Instructor Credentialing/Support, Class verifications, Grade support, Technical &amp; Web support</a:t>
            </a:r>
          </a:p>
          <a:p>
            <a:pPr marL="457200" lvl="1" indent="0" algn="ctr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SVanRhein@MissouriState.edu</a:t>
            </a:r>
          </a:p>
          <a:p>
            <a:pPr marL="457200" lvl="1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endParaRPr lang="en-US" sz="1100" dirty="0">
              <a:solidFill>
                <a:schemeClr val="tx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Jaime Ross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Oversee Program Operations &amp; Communications,            Onboarding schools, Data &amp; Workflows, MOU contracts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JaimeRoss@MissouriState.edu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Hours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Mon-Fri 8am to 5pm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417-836-3254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5E0009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Dual Credit Webpage</a:t>
            </a:r>
            <a:endParaRPr lang="en-US" sz="2000" dirty="0">
              <a:solidFill>
                <a:srgbClr val="5E00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27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562600" y="187842"/>
            <a:ext cx="3371740" cy="57415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DC/DE Scholarship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79806" y="762000"/>
            <a:ext cx="3371740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b="1" dirty="0"/>
          </a:p>
          <a:p>
            <a:r>
              <a:rPr lang="en-US" sz="1400" b="1" dirty="0">
                <a:highlight>
                  <a:srgbClr val="FFFF00"/>
                </a:highlight>
              </a:rPr>
              <a:t>Dual Credit/Dual Enrollment Scholarship-</a:t>
            </a:r>
          </a:p>
          <a:p>
            <a:r>
              <a:rPr lang="en-US" sz="1200" dirty="0"/>
              <a:t>High school students may qualify for state financial aid to cover the cost of their dual-credit courses!</a:t>
            </a:r>
          </a:p>
          <a:p>
            <a:endParaRPr lang="en-US" sz="1200" b="1" dirty="0"/>
          </a:p>
          <a:p>
            <a:r>
              <a:rPr lang="en-US" sz="1200" b="1" dirty="0"/>
              <a:t>The Dual Credit/Dual Enrollment (DC/DE) Scholarship </a:t>
            </a:r>
            <a:r>
              <a:rPr lang="en-US" sz="1200" dirty="0"/>
              <a:t>from the Missouri Department of Higher Education &amp; Workforce Development (MDHEWD) is a great way to begin your college journey for free!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application is available electronically from the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Journey to College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web page or the 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State Financial Aid Portal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Note this scholarship is operated and funded by the state, Missouri State University has no control over the application process or awarding of the scholarship.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 application must be completed with Missouri State University listed as a dual credit provider for the dual credit course(s).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For more information: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Department of Higher Education &amp; Workforce Development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DCDE Fact Sheet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email: </a:t>
            </a:r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dcde@dhewd.mo.gov.</a:t>
            </a:r>
            <a:endParaRPr lang="en-US" sz="1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507BC4-5E3D-2A03-1FFA-9E82AF331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241" y="398721"/>
            <a:ext cx="5317419" cy="606055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830B8E-9EBA-63BA-3294-24C6E6BEC8EC}"/>
              </a:ext>
            </a:extLst>
          </p:cNvPr>
          <p:cNvCxnSpPr/>
          <p:nvPr/>
        </p:nvCxnSpPr>
        <p:spPr>
          <a:xfrm>
            <a:off x="762000" y="6324600"/>
            <a:ext cx="2209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A8CA7E-F03E-046B-9450-92E84623CF20}"/>
              </a:ext>
            </a:extLst>
          </p:cNvPr>
          <p:cNvCxnSpPr>
            <a:cxnSpLocks/>
          </p:cNvCxnSpPr>
          <p:nvPr/>
        </p:nvCxnSpPr>
        <p:spPr>
          <a:xfrm>
            <a:off x="762000" y="6172200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260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8B6FC-81BD-E6D4-1A4C-4C3D4F05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Identifying DC/DE Scholarship Students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33427-C23F-1E1B-A617-EBD466D3DB08}"/>
              </a:ext>
            </a:extLst>
          </p:cNvPr>
          <p:cNvSpPr txBox="1"/>
          <p:nvPr/>
        </p:nvSpPr>
        <p:spPr>
          <a:xfrm>
            <a:off x="609600" y="1295400"/>
            <a:ext cx="37719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Counselors may download Excel files of data under the “Reports” tab in </a:t>
            </a:r>
            <a:r>
              <a:rPr lang="en-US" sz="1000" dirty="0" err="1"/>
              <a:t>DualEnroll</a:t>
            </a:r>
            <a:r>
              <a:rPr lang="en-US" sz="1000" dirty="0"/>
              <a:t>.  (See right)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Students who have selected DC/DE Scholarship as an intended method of tuition payment will show at the “College: Verify Alternate Payment” step after parent consent is complete.  (See below)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Students who were at “College: Verify Alternate Payment” and are moved to “Complete” = Student has been verified by our office staff in the system, and his/her Dual Credit course(s) is covered for the term.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Feel free to reach out to our office directly if you need a list of student from your high school site who are listed in the State Scholarship portal.  We are happy to look up individual students, if needed.  Contact: </a:t>
            </a:r>
            <a:r>
              <a:rPr lang="en-US" sz="1000" b="1" dirty="0"/>
              <a:t>Stephanie Van Rhein (Associate Director Dual Credit, </a:t>
            </a:r>
            <a:r>
              <a:rPr lang="en-US" sz="1000" b="1" dirty="0">
                <a:highlight>
                  <a:srgbClr val="FFFF00"/>
                </a:highlight>
                <a:hlinkClick r:id="rId2"/>
              </a:rPr>
              <a:t>SVanRhein@MissouriState.edu</a:t>
            </a:r>
            <a:r>
              <a:rPr lang="en-US" sz="10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Increased communication to students that select scholarship will be sent from our office via email, text messaging, phone calls.  Refer students with questions to our office for assistance (</a:t>
            </a:r>
            <a:r>
              <a:rPr lang="en-US" sz="1000" dirty="0">
                <a:hlinkClick r:id="rId3"/>
              </a:rPr>
              <a:t>DualCredit@MissouriState.edu</a:t>
            </a:r>
            <a:r>
              <a:rPr lang="en-US" sz="1000" dirty="0"/>
              <a:t> / 417-836-3254.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BB7EA-6A7D-AA29-D8D0-79E5B7D69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0650" y="5408421"/>
            <a:ext cx="4893200" cy="733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E609F5-10F5-FEE7-20EE-5EF34DB19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104" y="1239658"/>
            <a:ext cx="3371998" cy="24720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BA8143-00AE-3B40-F4A1-88B4CF914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7250" y="3134047"/>
            <a:ext cx="4038600" cy="178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89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315200" cy="83343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5E0004"/>
                </a:solidFill>
              </a:rPr>
              <a:t>Dual Credit Student Drop Form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85838"/>
            <a:ext cx="4400550" cy="5495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80017" y="1194911"/>
            <a:ext cx="35655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*A </a:t>
            </a:r>
            <a:r>
              <a:rPr lang="en-US" b="1" dirty="0"/>
              <a:t>Drop form </a:t>
            </a:r>
            <a:r>
              <a:rPr lang="en-US" u="sng" dirty="0">
                <a:solidFill>
                  <a:srgbClr val="5E0009"/>
                </a:solidFill>
              </a:rPr>
              <a:t>must be</a:t>
            </a:r>
            <a:r>
              <a:rPr lang="en-US" dirty="0">
                <a:solidFill>
                  <a:srgbClr val="5E0009"/>
                </a:solidFill>
              </a:rPr>
              <a:t> </a:t>
            </a:r>
            <a:r>
              <a:rPr lang="en-US" dirty="0"/>
              <a:t>completed and received by the dual credit office for dual credit course drops.</a:t>
            </a:r>
          </a:p>
          <a:p>
            <a:endParaRPr lang="en-US" sz="1400" b="1" dirty="0"/>
          </a:p>
          <a:p>
            <a:r>
              <a:rPr lang="en-US" sz="16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3 Drop Schedules:</a:t>
            </a:r>
          </a:p>
          <a:p>
            <a:endParaRPr lang="en-US" sz="800" b="1" dirty="0">
              <a:solidFill>
                <a:srgbClr val="5E000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100% Refund </a:t>
            </a: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  Fall course- Oct 9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</a:t>
            </a:r>
            <a:r>
              <a:rPr lang="en-US" sz="16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Full Year </a:t>
            </a:r>
            <a:r>
              <a:rPr lang="en-U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course- Nov 13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course- March 12, 2027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50% Refund with “W”</a:t>
            </a: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  Fall course- Nov 6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  </a:t>
            </a:r>
            <a:r>
              <a:rPr lang="en-U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Year course- Feb 5, 2027</a:t>
            </a:r>
          </a:p>
          <a:p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Spring course- April 9, 2027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Drop/Withdraw with “W”</a:t>
            </a: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  Fall course- Nov 6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    </a:t>
            </a:r>
            <a:r>
              <a:rPr lang="en-U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Year course- May 6, 2027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course- May 6, 2027</a:t>
            </a:r>
            <a:endParaRPr lang="en-US" dirty="0">
              <a:solidFill>
                <a:schemeClr val="accent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253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3C25C-1B3C-4902-8BCD-48B190FA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8AC6-424E-904F-AE4A-648F5E9D72F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1" name="Picture 10" descr="A high angle view of a building&#10;&#10;Description automatically generated">
            <a:extLst>
              <a:ext uri="{FF2B5EF4-FFF2-40B4-BE49-F238E27FC236}">
                <a16:creationId xmlns:a16="http://schemas.microsoft.com/office/drawing/2014/main" id="{CB930673-A3B8-445E-0364-6295139D87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311116" cy="5540744"/>
          </a:xfrm>
          <a:prstGeom prst="rect">
            <a:avLst/>
          </a:prstGeom>
        </p:spPr>
      </p:pic>
      <p:pic>
        <p:nvPicPr>
          <p:cNvPr id="16" name="Picture 15" descr="A logo for a company&#10;&#10;Description automatically generated">
            <a:extLst>
              <a:ext uri="{FF2B5EF4-FFF2-40B4-BE49-F238E27FC236}">
                <a16:creationId xmlns:a16="http://schemas.microsoft.com/office/drawing/2014/main" id="{0FC0480F-756A-5E54-D1D9-AFDF3A1A1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65" y="12405"/>
            <a:ext cx="3948270" cy="1143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570BA-2748-287C-D765-A1511490C71E}"/>
              </a:ext>
            </a:extLst>
          </p:cNvPr>
          <p:cNvSpPr txBox="1"/>
          <p:nvPr/>
        </p:nvSpPr>
        <p:spPr>
          <a:xfrm>
            <a:off x="533400" y="1371600"/>
            <a:ext cx="784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  <a:cs typeface="Arial" panose="020B0604020202020204" pitchFamily="34" charset="0"/>
              </a:rPr>
              <a:t>Thank you for your time in reviewing this important informational/training document. I hope this meeting was informational and helpful for you.  If you have any questions or need support, please reach out to us.  We are available Monday-Friday from 8am to 5pm to help support you, the parents, and students. </a:t>
            </a:r>
          </a:p>
          <a:p>
            <a:endParaRPr lang="en-US" sz="14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Georgia" panose="02040502050405020303" pitchFamily="18" charset="0"/>
                <a:cs typeface="Arial" panose="020B0604020202020204" pitchFamily="34" charset="0"/>
              </a:rPr>
              <a:t>We are looking forward to the new fall semester and supporting our partners, families, and students. </a:t>
            </a:r>
            <a:r>
              <a:rPr lang="en-US" sz="14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14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52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2469"/>
            <a:ext cx="7315200" cy="83343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Focus/Talk Points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46117" y="1259998"/>
            <a:ext cx="7756566" cy="4843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Updated, more Streamlined Workflow &amp; Important Information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Specifically with freshmen &amp; sophomore students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MSU will utilize the State DC/DE Scholarship - Identifying these students in                                                           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DualEnroll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Tuition fee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 will be $75/ credit hour starting this fall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information has been provided to the school principal and superintenden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Student Account Creation best practices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Early Student Applications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before the end of the 2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to 3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week of classes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Yellow Action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Items on your DualEnroll dashboard                                                                                       as these are your “action items”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Drop Dates and Drop Form Submissions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Viewing of the entire registration process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Where to find support</a:t>
            </a:r>
          </a:p>
          <a:p>
            <a:pPr marL="228600" indent="-2286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Q &amp; A</a:t>
            </a:r>
            <a:endParaRPr lang="en-US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791200"/>
            <a:ext cx="2783586" cy="866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269" y="3886200"/>
            <a:ext cx="2891556" cy="192770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4983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48300" y="567690"/>
            <a:ext cx="342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This is a short open registration time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are requesting that students complete the course registrations in their classroom in a timely manner.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The close date is a </a:t>
            </a:r>
            <a:r>
              <a:rPr lang="en-US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 close!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do not accept late registrations unless it was an error on our part or a break in the workflow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Our offices are open Monday-Friday, 8-5 to answer questions and support schools, students, and parents during the registration period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Notifications are sent to students with incomplete applications to support their registration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Out of fairness and equity to all, we will hold the same deadline standard to all individuals</a:t>
            </a:r>
          </a:p>
          <a:p>
            <a:endParaRPr 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If a student “Drops” the dual credit portion or moves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request that a Drop Form be completed and signed by you and returned to our office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will update our files appropriately and apply the drop refund schedule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15EA98-F3E5-1E64-8F27-690AFA1D0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8600"/>
            <a:ext cx="4234515" cy="441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7C0378-3542-809F-4C3E-FEB9F7865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93" y="4724400"/>
            <a:ext cx="3752707" cy="111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3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3C25C-1B3C-4902-8BCD-48B190FA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8AC6-424E-904F-AE4A-648F5E9D72F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48300" y="567690"/>
            <a:ext cx="3429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This is part of the E-packet that is available to you for download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These packets can be found in the                 </a:t>
            </a:r>
            <a:r>
              <a:rPr lang="en-US" sz="1200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Partner school resources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tab on our website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Information for Counselors/Site coordinators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Important Dates, Flyer, Checklist, Student Registration Guide, DE Steps, State DE/DC Scholarship Info, Why MSU dual credit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This is a great flyer to share out with instructors, parents, and students</a:t>
            </a:r>
            <a:endParaRPr lang="en-US" sz="12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Includes all the important information/resources for registration into MSU dual credit courses</a:t>
            </a:r>
          </a:p>
          <a:p>
            <a:endParaRPr lang="en-US" sz="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Please refer a student or parent to our office if they have questions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are available and return calls/messages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may have extended hours and planning some Saturdays to support student registrations. 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Once we get this time scheduled more information will be provided and posted on our website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C892B-CD80-85BD-A297-ABD7BBD3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04800"/>
            <a:ext cx="4223657" cy="4479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74A015-1849-F9AD-AE8D-188099A4E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71" y="5029200"/>
            <a:ext cx="5182100" cy="14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9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2469"/>
            <a:ext cx="7315200" cy="83343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Information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717" y="874632"/>
            <a:ext cx="8061366" cy="4750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lphaU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Student Account Creation</a:t>
            </a:r>
          </a:p>
          <a:p>
            <a:pPr marL="685800" lvl="1" indent="-228600">
              <a:spcAft>
                <a:spcPts val="600"/>
              </a:spcAft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Must start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US" sz="1200" b="1" dirty="0">
                <a:solidFill>
                  <a:srgbClr val="5E000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MSU login portal</a:t>
            </a:r>
            <a:r>
              <a:rPr lang="en-US" sz="1200" b="1" dirty="0">
                <a:solidFill>
                  <a:srgbClr val="5E00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Missouri State dual credit courses</a:t>
            </a:r>
            <a:endParaRPr lang="en-US" sz="1200" b="1" dirty="0">
              <a:solidFill>
                <a:srgbClr val="5E00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228600">
              <a:spcAft>
                <a:spcPts val="600"/>
              </a:spcAft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create a new account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they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have never created an account in DualEnroll</a:t>
            </a:r>
          </a:p>
          <a:p>
            <a:pPr marL="800100" lvl="1" indent="-342900">
              <a:buAutoNum type="arabi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 NOT create a new account in DualEnroll if the student</a:t>
            </a:r>
          </a:p>
          <a:p>
            <a:pPr marL="1257300" lvl="2" indent="-342900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created a previous DualEnroll account from a past semester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created a DualEnroll account with another college or university</a:t>
            </a:r>
          </a:p>
          <a:p>
            <a:pPr marL="800100" lvl="1" indent="-342900">
              <a:spcAft>
                <a:spcPts val="600"/>
              </a:spcAft>
              <a:buAutoNum type="arabicPeriod"/>
            </a:pP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Highly recommend using personal email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(not school) in creating the account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Promote Early Applications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(before the end of the 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 3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week of classes)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1. Can drop course(s) early with no consequences and full refund (Fall course, by Oct 9)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Ensures parent receives communication about the availability/registration for the dual credit course(s)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Ultimately the parent/guardian has control to approve or deny the registration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2. Complete before they get so busy in the school events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3. Helps to support instructor verification of student participation and class list verifications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4. Allows for edits/changes to be made before registration closes</a:t>
            </a:r>
          </a:p>
          <a:p>
            <a:pPr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5. Provides more time for the parent/guardian to complete the required consent</a:t>
            </a:r>
          </a:p>
          <a:p>
            <a:pPr>
              <a:spcAft>
                <a:spcPts val="6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C. ACT scores are Not required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but can be used for student eligibility 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D. Parent consent is required for each course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before the student can be registered into the course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 the deadline for this to be completed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You can see students at this step which holds the registration process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You can also see the notifications/nudges sent to both the student and parent/guardian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E. Note any 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Yellow Action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Items on your DualEnroll dashboard as these are your “action items”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791200"/>
            <a:ext cx="2783586" cy="86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2469"/>
            <a:ext cx="7315200" cy="83343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5E00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Policies for Fall 2026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807804"/>
            <a:ext cx="8229600" cy="4857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Aft>
                <a:spcPts val="800"/>
              </a:spcAft>
              <a:buFont typeface="+mj-lt"/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More Streamlined Workflows</a:t>
            </a:r>
          </a:p>
          <a:p>
            <a:pPr marL="685800" lvl="1" indent="-228600">
              <a:spcAft>
                <a:spcPts val="600"/>
              </a:spcAft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The registration of all freshmen &amp; sophomore students will no longer require High School Choose Test Scores step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These applications will go directly to a registration file after the High School Approve student participation step is completed</a:t>
            </a:r>
          </a:p>
          <a:p>
            <a:pPr marL="1143000" lvl="2" indent="-22860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These students will be registered into the course after the parent/guardian consent is completed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High School Choose Test Scores step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will be required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all ENG 110/210, Math, &amp; Physics courses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Existing Test Scores Meet Course requirements</a:t>
            </a:r>
          </a:p>
          <a:p>
            <a:pPr marL="1657350" lvl="3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 extra qualifying information is needed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Additional Test Scores Required</a:t>
            </a:r>
          </a:p>
          <a:p>
            <a:pPr marL="1657350" lvl="3" indent="-285750">
              <a:spcAft>
                <a:spcPts val="600"/>
              </a:spcAft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Used to submit an ACT or placement score	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We are 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No longer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offering the 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MSU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FRL Scholarship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 will be utilizing the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State DC/DE Scholarship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this benefit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Information, links, and support will be offered by our office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 landing page is available on our webpage with links and information about this scholarship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will be a payment option for parent/guardian to select while providing consent</a:t>
            </a:r>
          </a:p>
          <a:p>
            <a:pPr marL="1200150" lvl="2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Our office will monitor those who completed the state scholarship application and follow up as needed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is the same program used by the other dual credit providers in Missouri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Students/families complete 1 application that will cover all dual credit courses taken from all approved state  providers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Student/parent must select MSU as a provider of their dual credit/dual enrollment course(s)</a:t>
            </a:r>
          </a:p>
          <a:p>
            <a:pPr marL="685800" lvl="1" indent="-228600">
              <a:spcAft>
                <a:spcPts val="600"/>
              </a:spcAft>
              <a:buFont typeface="+mj-lt"/>
              <a:buAutoNum type="alphaLcParenR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There is no limit on the number of credit hours which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State Scholarship can also be applied to dual enrollment courses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Tuition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cost is 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$75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per credit hour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791200"/>
            <a:ext cx="2783586" cy="86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05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14" y="5764619"/>
            <a:ext cx="2783586" cy="866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3E7974-5AC3-727A-2042-50FAFF4A0AB9}"/>
              </a:ext>
            </a:extLst>
          </p:cNvPr>
          <p:cNvSpPr txBox="1"/>
          <p:nvPr/>
        </p:nvSpPr>
        <p:spPr>
          <a:xfrm>
            <a:off x="752475" y="232991"/>
            <a:ext cx="8153400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u="none" strike="noStrike" baseline="0" dirty="0">
                <a:solidFill>
                  <a:srgbClr val="5E0004"/>
                </a:solidFill>
                <a:latin typeface="Arial" panose="020B0604020202020204" pitchFamily="34" charset="0"/>
              </a:rPr>
              <a:t>RE: School Site Coordinator Action</a:t>
            </a:r>
          </a:p>
          <a:p>
            <a:endParaRPr lang="en-US" sz="800" b="1" i="0" u="none" strike="noStrike" baseline="0" dirty="0">
              <a:solidFill>
                <a:srgbClr val="5E0004"/>
              </a:solidFill>
              <a:latin typeface="Arial" panose="020B06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following actions will be required for the dual credit student application to move forward. Please complete these steps to ensure that a student’s application is processed in a timely manner.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1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If a student did not select a counselor during their registration, you can                           </a:t>
            </a:r>
          </a:p>
          <a:p>
            <a:pPr marL="628650" lvl="1" indent="-1714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1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Select </a:t>
            </a:r>
            <a:r>
              <a:rPr lang="en-US" sz="11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View all students </a:t>
            </a:r>
            <a:r>
              <a:rPr lang="en-US" sz="1100" b="0" i="1" u="none" strike="noStrike" baseline="0" dirty="0">
                <a:latin typeface="Arial" panose="020B0604020202020204" pitchFamily="34" charset="0"/>
              </a:rPr>
              <a:t>to see every student from your school that has a pending application. </a:t>
            </a:r>
            <a:endParaRPr lang="en-US" sz="1100" dirty="0">
              <a:latin typeface="Arial" panose="020B0604020202020204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100" b="0" i="0" u="none" strike="noStrike" baseline="0" dirty="0">
                <a:latin typeface="Arial" panose="020B0604020202020204" pitchFamily="34" charset="0"/>
              </a:rPr>
              <a:t>If a student selected the wrong counselor, you can click on the student’s name and update the counselor selection so they will appear on your dashboard.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0" i="0" u="none" strike="noStrike" baseline="0" dirty="0">
                <a:latin typeface="Arial" panose="020B0604020202020204" pitchFamily="34" charset="0"/>
              </a:rPr>
              <a:t>Under the counselor drop down, select All Counselors to see all students from your school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200" b="1" dirty="0">
                <a:solidFill>
                  <a:srgbClr val="5E0004"/>
                </a:solidFill>
                <a:latin typeface="Arial" panose="020B0604020202020204" pitchFamily="34" charset="0"/>
              </a:rPr>
              <a:t>Steps for completing a student dual credit registration: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dirty="0">
                <a:latin typeface="Arial" panose="020B0604020202020204" pitchFamily="34" charset="0"/>
              </a:rPr>
              <a:t>High School Approve Student Participation </a:t>
            </a:r>
            <a:r>
              <a:rPr lang="en-US" sz="1200" dirty="0">
                <a:latin typeface="Arial" panose="020B0604020202020204" pitchFamily="34" charset="0"/>
              </a:rPr>
              <a:t>(this must be completed for all students)</a:t>
            </a:r>
          </a:p>
          <a:p>
            <a:pPr marL="685800" lvl="1" indent="-228600"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Open your MSU DualEnroll dashboard</a:t>
            </a:r>
          </a:p>
          <a:p>
            <a:pPr marL="685800" lvl="1" indent="-228600"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Click on this action step which will be highlighted in yellow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This is the only action required to complete most student registrations 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This process can be completed in Batch mode (good if there are 5 or more to complete at one time)</a:t>
            </a:r>
          </a:p>
          <a:p>
            <a:pPr marL="1657350" lvl="3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</a:rPr>
              <a:t>Click Yes, if the student is eligible and enrolled in the corresponding HS course</a:t>
            </a:r>
          </a:p>
          <a:p>
            <a:pPr marL="1657350" lvl="3" indent="-285750">
              <a:buFont typeface="+mj-lt"/>
              <a:buAutoNum type="romanLcPeriod"/>
            </a:pPr>
            <a:r>
              <a:rPr lang="en-US" sz="1200" dirty="0">
                <a:latin typeface="Arial" panose="020B0604020202020204" pitchFamily="34" charset="0"/>
              </a:rPr>
              <a:t>Click No, if student is Not eligible or not concurrently enrolled in the HS course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</a:rPr>
              <a:t>This will close the student registration for the course</a:t>
            </a:r>
          </a:p>
          <a:p>
            <a:pPr marL="685800" lvl="1" indent="-228600">
              <a:spcAft>
                <a:spcPts val="800"/>
              </a:spcAft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Select Complete Step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dirty="0">
                <a:latin typeface="Arial" panose="020B0604020202020204" pitchFamily="34" charset="0"/>
              </a:rPr>
              <a:t>High School Choose Test Score </a:t>
            </a:r>
            <a:r>
              <a:rPr lang="en-US" sz="1200" dirty="0">
                <a:latin typeface="Arial" panose="020B0604020202020204" pitchFamily="34" charset="0"/>
              </a:rPr>
              <a:t>(only required for </a:t>
            </a:r>
            <a:r>
              <a:rPr lang="en-US" sz="1200" u="sng" dirty="0">
                <a:latin typeface="Arial" panose="020B0604020202020204" pitchFamily="34" charset="0"/>
              </a:rPr>
              <a:t>ENG 110/210</a:t>
            </a:r>
            <a:r>
              <a:rPr lang="en-US" sz="1200" dirty="0">
                <a:latin typeface="Arial" panose="020B0604020202020204" pitchFamily="34" charset="0"/>
              </a:rPr>
              <a:t>, </a:t>
            </a:r>
            <a:r>
              <a:rPr lang="en-US" sz="1200" u="sng" dirty="0">
                <a:latin typeface="Arial" panose="020B0604020202020204" pitchFamily="34" charset="0"/>
              </a:rPr>
              <a:t>Math</a:t>
            </a:r>
            <a:r>
              <a:rPr lang="en-US" sz="1200" dirty="0">
                <a:latin typeface="Arial" panose="020B0604020202020204" pitchFamily="34" charset="0"/>
              </a:rPr>
              <a:t>, and </a:t>
            </a:r>
            <a:r>
              <a:rPr lang="en-US" sz="1200" u="sng" dirty="0">
                <a:latin typeface="Arial" panose="020B0604020202020204" pitchFamily="34" charset="0"/>
              </a:rPr>
              <a:t>Physics</a:t>
            </a:r>
            <a:r>
              <a:rPr lang="en-US" sz="1200" dirty="0">
                <a:latin typeface="Arial" panose="020B0604020202020204" pitchFamily="34" charset="0"/>
              </a:rPr>
              <a:t> course registrations)</a:t>
            </a:r>
          </a:p>
          <a:p>
            <a:pPr marL="685800" lvl="1" indent="-228600"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Click on this action step which will be highlighted in yellow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Click Yes, if the student is eligible and concurrently enrolled in the HS course </a:t>
            </a:r>
            <a:r>
              <a:rPr lang="en-US" sz="1200" b="1" dirty="0">
                <a:latin typeface="Arial" panose="020B0604020202020204" pitchFamily="34" charset="0"/>
              </a:rPr>
              <a:t>or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If qualify scores are visible and meet course eligibility requirements</a:t>
            </a:r>
          </a:p>
          <a:p>
            <a:pPr marL="1600200" lvl="3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It would be awesome if you would record the ACT scores if the student has them available!</a:t>
            </a:r>
          </a:p>
          <a:p>
            <a:pPr marL="685800" lvl="1" indent="-228600"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Select</a:t>
            </a:r>
            <a:r>
              <a:rPr lang="en-US" sz="1200" b="1" dirty="0">
                <a:latin typeface="Arial" panose="020B0604020202020204" pitchFamily="34" charset="0"/>
              </a:rPr>
              <a:t> Additional Test Scores Required </a:t>
            </a:r>
            <a:r>
              <a:rPr lang="en-US" sz="1200" dirty="0">
                <a:latin typeface="Arial" panose="020B0604020202020204" pitchFamily="34" charset="0"/>
              </a:rPr>
              <a:t>if </a:t>
            </a:r>
          </a:p>
          <a:p>
            <a:pPr marL="1143000" lvl="2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Qualifying test score(s) are not recorded or showing</a:t>
            </a:r>
          </a:p>
          <a:p>
            <a:pPr marL="1600200" lvl="3" indent="-228600">
              <a:buFont typeface="+mj-lt"/>
              <a:buAutoNum type="alphaLcParenR"/>
            </a:pPr>
            <a:r>
              <a:rPr lang="en-US" sz="1200" dirty="0">
                <a:latin typeface="Arial" panose="020B0604020202020204" pitchFamily="34" charset="0"/>
              </a:rPr>
              <a:t>i.e. ACT score or placement exam</a:t>
            </a:r>
          </a:p>
          <a:p>
            <a:pPr marL="685800" lvl="1" indent="-228600">
              <a:buFont typeface="+mj-lt"/>
              <a:buAutoNum type="alphaUcPeriod"/>
            </a:pPr>
            <a:r>
              <a:rPr lang="en-US" sz="1200" dirty="0">
                <a:latin typeface="Arial" panose="020B0604020202020204" pitchFamily="34" charset="0"/>
              </a:rPr>
              <a:t>Select Complete Step</a:t>
            </a:r>
          </a:p>
          <a:p>
            <a:pPr marL="685800" lvl="1" indent="-228600">
              <a:buFont typeface="+mj-lt"/>
              <a:buAutoNum type="alphaUcPeriod"/>
            </a:pPr>
            <a:endParaRPr lang="en-US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76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162800" y="6172200"/>
            <a:ext cx="18288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20996-6F43-5D4A-40FD-919B30BFF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791200"/>
            <a:ext cx="2783586" cy="866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59AE7E-9839-ADF2-E47C-29D95D392003}"/>
              </a:ext>
            </a:extLst>
          </p:cNvPr>
          <p:cNvSpPr txBox="1"/>
          <p:nvPr/>
        </p:nvSpPr>
        <p:spPr>
          <a:xfrm>
            <a:off x="6019800" y="533400"/>
            <a:ext cx="293598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Please contact our office if you have any questions.  We are available Mon-Fri from 8-5pm.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We will support the parents as much as possible for the State Scholarship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There will be an option for them to select this payment option when they provide consent.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Drop forms must be completed, signed by the counselor, and returned to our office to be processed.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Please let us know if a student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Drops the course for 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Moves from the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Has an event that will impair them from completing the course</a:t>
            </a:r>
          </a:p>
          <a:p>
            <a:pPr lvl="1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2C3195-32D7-ECC0-C4C3-CD0561457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0"/>
            <a:ext cx="4347575" cy="533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88E276-5E17-71AD-362B-E80B7A2B1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284" y="5331542"/>
            <a:ext cx="4347575" cy="41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04809"/>
      </p:ext>
    </p:extLst>
  </p:cSld>
  <p:clrMapOvr>
    <a:masterClrMapping/>
  </p:clrMapOvr>
</p:sld>
</file>

<file path=ppt/theme/theme1.xml><?xml version="1.0" encoding="utf-8"?>
<a:theme xmlns:a="http://schemas.openxmlformats.org/drawingml/2006/main" name="1_de template">
  <a:themeElements>
    <a:clrScheme name="Custom 3">
      <a:dk1>
        <a:sysClr val="windowText" lastClr="000000"/>
      </a:dk1>
      <a:lt1>
        <a:sysClr val="window" lastClr="FFFFFF"/>
      </a:lt1>
      <a:dk2>
        <a:srgbClr val="11223E"/>
      </a:dk2>
      <a:lt2>
        <a:srgbClr val="EEECE1"/>
      </a:lt2>
      <a:accent1>
        <a:srgbClr val="C41010"/>
      </a:accent1>
      <a:accent2>
        <a:srgbClr val="EE7307"/>
      </a:accent2>
      <a:accent3>
        <a:srgbClr val="11223E"/>
      </a:accent3>
      <a:accent4>
        <a:srgbClr val="40641C"/>
      </a:accent4>
      <a:accent5>
        <a:srgbClr val="4BACC6"/>
      </a:accent5>
      <a:accent6>
        <a:srgbClr val="F79646"/>
      </a:accent6>
      <a:hlink>
        <a:srgbClr val="0070C0"/>
      </a:hlink>
      <a:folHlink>
        <a:srgbClr val="5E00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 template</Template>
  <TotalTime>56898</TotalTime>
  <Words>2579</Words>
  <Application>Microsoft Office PowerPoint</Application>
  <PresentationFormat>On-screen Show (4:3)</PresentationFormat>
  <Paragraphs>281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Courier New</vt:lpstr>
      <vt:lpstr>freight-text-pro</vt:lpstr>
      <vt:lpstr>Futura Book</vt:lpstr>
      <vt:lpstr>Georgia</vt:lpstr>
      <vt:lpstr>Wingdings</vt:lpstr>
      <vt:lpstr>1_de template</vt:lpstr>
      <vt:lpstr>Custom Design</vt:lpstr>
      <vt:lpstr>MSU Dual Credit Mission</vt:lpstr>
      <vt:lpstr>Dual Credit Staff</vt:lpstr>
      <vt:lpstr>Training Focus/Talk Points</vt:lpstr>
      <vt:lpstr>PowerPoint Presentation</vt:lpstr>
      <vt:lpstr>PowerPoint Presentation</vt:lpstr>
      <vt:lpstr>Important Information</vt:lpstr>
      <vt:lpstr>Continued Policies for Fall 2026</vt:lpstr>
      <vt:lpstr>PowerPoint Presentation</vt:lpstr>
      <vt:lpstr>PowerPoint Presentation</vt:lpstr>
      <vt:lpstr>PowerPoint Presentation</vt:lpstr>
      <vt:lpstr>PowerPoint Presentation</vt:lpstr>
      <vt:lpstr>Counselor Notification</vt:lpstr>
      <vt:lpstr>Counselor Dashboard https://missouristate.dualenroll.com/login</vt:lpstr>
      <vt:lpstr>High School: Approve Student Participation</vt:lpstr>
      <vt:lpstr>High School: Approve Student Participation</vt:lpstr>
      <vt:lpstr>High School: Approve Student Participation</vt:lpstr>
      <vt:lpstr>High School: Choose Test Scores Only if ENG 110/210, MTH, or Physics courses</vt:lpstr>
      <vt:lpstr>High School: Provide ACT Scores Only if ENG 110/210, MTH or Physics courses</vt:lpstr>
      <vt:lpstr>College: Review Student/Course Only if ENG 110/210, MTH or Physics courses</vt:lpstr>
      <vt:lpstr>DC/DE Scholarship</vt:lpstr>
      <vt:lpstr>Identifying DC/DE Scholarship Students</vt:lpstr>
      <vt:lpstr>Dual Credit Student Drop Form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Janet</dc:creator>
  <cp:lastModifiedBy>Hoodenpyle, Whitney E</cp:lastModifiedBy>
  <cp:revision>1706</cp:revision>
  <cp:lastPrinted>2024-08-01T14:24:35Z</cp:lastPrinted>
  <dcterms:created xsi:type="dcterms:W3CDTF">2010-08-24T15:23:13Z</dcterms:created>
  <dcterms:modified xsi:type="dcterms:W3CDTF">2026-08-17T15:45:20Z</dcterms:modified>
</cp:coreProperties>
</file>